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  <p:sldId id="259" r:id="rId4"/>
    <p:sldId id="261" r:id="rId5"/>
    <p:sldId id="263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8F3A0-8D51-426B-BB34-498FF340B0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95A0F9-C746-4B6E-B762-26DB7F6103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880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8FD54-3019-4E60-8CA2-83B0425B7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B66362-E751-4017-8EFD-54B01F829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71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5F335A-14B4-49E3-A7C3-58524508D6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C98269-019A-4DDF-92BC-AAF5FD76D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090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51B8C-1DE0-4BF6-BE9C-100C5821B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5BA9AD88-F702-489F-AB77-B41571CE1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374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09C36-C9B5-42BE-8A31-719D33847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570C0E-7DFE-46BE-B274-2313C64FF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E13F4-8D10-4A67-A024-3BF59015D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76C-0769-488F-BB72-D59D80EA3920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80F01-E23A-40DA-8C14-5233594A2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3D7768-1545-4971-93D9-C8D3F4062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74E5F-1E5B-42C2-9C33-150B0B02BA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52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05EDF-1FC2-4C3B-A64D-D9EDC7085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502B8-2FD2-429B-BD0C-542E39AD5F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1pPr>
            <a:lvl2pPr marL="6858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86BBC-C80E-4C32-ACCF-C5D91750A8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§"/>
              <a:defRPr>
                <a:solidFill>
                  <a:schemeClr val="accent5"/>
                </a:solidFill>
              </a:defRPr>
            </a:lvl1pPr>
            <a:lvl2pPr marL="800100" indent="-342900">
              <a:buFont typeface="Wingdings" panose="05000000000000000000" pitchFamily="2" charset="2"/>
              <a:buChar char="§"/>
              <a:defRPr>
                <a:solidFill>
                  <a:schemeClr val="accent5"/>
                </a:solidFill>
              </a:defRPr>
            </a:lvl2pPr>
            <a:lvl3pPr marL="1257300" indent="-342900">
              <a:buFont typeface="Wingdings" panose="05000000000000000000" pitchFamily="2" charset="2"/>
              <a:buChar char="§"/>
              <a:defRPr>
                <a:solidFill>
                  <a:schemeClr val="accent5"/>
                </a:solidFill>
              </a:defRPr>
            </a:lvl3pPr>
            <a:lvl4pPr marL="1657350" indent="-285750">
              <a:buFont typeface="Wingdings" panose="05000000000000000000" pitchFamily="2" charset="2"/>
              <a:buChar char="§"/>
              <a:defRPr>
                <a:solidFill>
                  <a:schemeClr val="accent5"/>
                </a:solidFill>
              </a:defRPr>
            </a:lvl4pPr>
            <a:lvl5pPr marL="2114550" indent="-285750">
              <a:buFont typeface="Wingdings" panose="05000000000000000000" pitchFamily="2" charset="2"/>
              <a:buChar char="§"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6108C8-3452-457C-A483-968FA36F8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76C-0769-488F-BB72-D59D80EA3920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1CAFCB-8857-4724-8411-A23EAFF26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23BD60-5982-4F28-AF29-BC4FCB93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74E5F-1E5B-42C2-9C33-150B0B02BA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061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9EE1A-66C5-4AD2-ADE8-6E7351AD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13A192-480B-4EDB-8BBC-FAD349594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AD80A5-1C07-4E8C-A5F8-741BD6BF43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80798-3863-4048-B130-471D6B2F27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390CBE-7EAE-4073-8D17-5C81F56541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§"/>
              <a:defRPr/>
            </a:lvl1pPr>
            <a:lvl2pPr marL="800100" indent="-342900">
              <a:buFont typeface="Wingdings" panose="05000000000000000000" pitchFamily="2" charset="2"/>
              <a:buChar char="§"/>
              <a:defRPr/>
            </a:lvl2pPr>
            <a:lvl3pPr marL="1257300" indent="-342900">
              <a:buFont typeface="Wingdings" panose="05000000000000000000" pitchFamily="2" charset="2"/>
              <a:buChar char="§"/>
              <a:defRPr/>
            </a:lvl3pPr>
            <a:lvl4pPr marL="1657350" indent="-285750">
              <a:buFont typeface="Wingdings" panose="05000000000000000000" pitchFamily="2" charset="2"/>
              <a:buChar char="§"/>
              <a:defRPr/>
            </a:lvl4pPr>
            <a:lvl5pPr marL="2114550" indent="-28575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53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0ED4B-87C3-4393-8827-F67D66C59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66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18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7B69-2B61-4C1C-B95C-97AAC570E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EC476-FD2B-41A9-9A86-F257365F9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3200"/>
            </a:lvl1pPr>
            <a:lvl2pPr marL="685800" indent="-228600">
              <a:buFont typeface="Wingdings" panose="05000000000000000000" pitchFamily="2" charset="2"/>
              <a:buChar char="§"/>
              <a:defRPr sz="2800"/>
            </a:lvl2pPr>
            <a:lvl3pPr marL="1143000" indent="-228600">
              <a:buFont typeface="Wingdings" panose="05000000000000000000" pitchFamily="2" charset="2"/>
              <a:buChar char="§"/>
              <a:defRPr sz="2400"/>
            </a:lvl3pPr>
            <a:lvl4pPr marL="1600200" indent="-228600">
              <a:buFont typeface="Wingdings" panose="05000000000000000000" pitchFamily="2" charset="2"/>
              <a:buChar char="§"/>
              <a:defRPr sz="2000"/>
            </a:lvl4pPr>
            <a:lvl5pPr marL="2057400" indent="-228600">
              <a:buFont typeface="Wingdings" panose="05000000000000000000" pitchFamily="2" charset="2"/>
              <a:buChar char="§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2484C3-6A12-4DC8-A86B-AEBC7FC92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954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209D4-C93B-430E-ABB1-D2773680A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580376-706C-49ED-9011-A5CA444C1A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551B42-BF42-48D1-9711-FA20BBFC5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9123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24C16E-C619-41B1-8A40-D6289D23C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3196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6EB6A4-84A3-4DF3-A8B7-370F9DC62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61A8D-47EF-4664-B310-9D38765D44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BF76C-0769-488F-BB72-D59D80EA392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6126E-034C-4458-8696-E6674BA1E5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E850A-22C5-464B-8B1B-5F9C09622A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74E5F-1E5B-42C2-9C33-150B0B02B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210C8E-074B-4561-BFFD-75B428B67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1471"/>
            <a:ext cx="10515600" cy="3945491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is-IS" sz="3600" dirty="0">
                <a:latin typeface="Arial" panose="020B0604020202020204" pitchFamily="34" charset="0"/>
                <a:cs typeface="Arial" panose="020B0604020202020204" pitchFamily="34" charset="0"/>
              </a:rPr>
              <a:t>Valtímabilið hefst þriðjudaginn </a:t>
            </a:r>
            <a:r>
              <a:rPr lang="is-IS" sz="3600" b="1" dirty="0">
                <a:latin typeface="Arial" panose="020B0604020202020204" pitchFamily="34" charset="0"/>
                <a:cs typeface="Arial" panose="020B0604020202020204" pitchFamily="34" charset="0"/>
              </a:rPr>
              <a:t>1. október </a:t>
            </a:r>
            <a:r>
              <a:rPr lang="is-IS" sz="3600" dirty="0">
                <a:latin typeface="Arial" panose="020B0604020202020204" pitchFamily="34" charset="0"/>
                <a:cs typeface="Arial" panose="020B0604020202020204" pitchFamily="34" charset="0"/>
              </a:rPr>
              <a:t>og stendur til </a:t>
            </a:r>
            <a:r>
              <a:rPr lang="is-IS" sz="3600" b="1" dirty="0">
                <a:latin typeface="Arial" panose="020B0604020202020204" pitchFamily="34" charset="0"/>
                <a:cs typeface="Arial" panose="020B0604020202020204" pitchFamily="34" charset="0"/>
              </a:rPr>
              <a:t>10. október  </a:t>
            </a:r>
          </a:p>
          <a:p>
            <a:pPr marL="667512" lvl="2" indent="0">
              <a:buNone/>
            </a:pPr>
            <a:r>
              <a:rPr lang="is-I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s-IS" sz="3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 þessu tímabili þurfa allir, sem ætla að stunda nám í skólanum á </a:t>
            </a:r>
            <a:r>
              <a:rPr lang="is-I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vorönn 2025, </a:t>
            </a:r>
            <a:r>
              <a:rPr lang="is-IS" sz="3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að velja áfanga í INNU</a:t>
            </a:r>
          </a:p>
          <a:p>
            <a:endParaRPr lang="is-I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0B7C889-0D53-4DE9-89F5-803D1162D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0763"/>
            <a:ext cx="10031963" cy="1325563"/>
          </a:xfrm>
        </p:spPr>
        <p:txBody>
          <a:bodyPr/>
          <a:lstStyle/>
          <a:p>
            <a:pPr algn="ctr"/>
            <a:r>
              <a:rPr lang="is-I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 fyrir vorönn 2025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73166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232C045-29A0-FECE-F9E1-D3FC9527D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0811"/>
            <a:ext cx="10515600" cy="4066152"/>
          </a:xfrm>
        </p:spPr>
        <p:txBody>
          <a:bodyPr>
            <a:normAutofit/>
          </a:bodyPr>
          <a:lstStyle/>
          <a:p>
            <a:r>
              <a:rPr lang="is-IS" sz="4000" b="1" dirty="0">
                <a:solidFill>
                  <a:schemeClr val="accent5"/>
                </a:solidFill>
                <a:ea typeface="+mj-ea"/>
                <a:cs typeface="+mj-cs"/>
              </a:rPr>
              <a:t>Nýnemar </a:t>
            </a:r>
            <a:r>
              <a:rPr lang="is-IS" b="1" dirty="0">
                <a:solidFill>
                  <a:schemeClr val="accent5"/>
                </a:solidFill>
                <a:ea typeface="+mj-ea"/>
                <a:cs typeface="+mj-cs"/>
              </a:rPr>
              <a:t>í öllum bekkjum velja í umsjónartíma</a:t>
            </a:r>
          </a:p>
          <a:p>
            <a:endParaRPr lang="is-IS" b="1" dirty="0">
              <a:solidFill>
                <a:schemeClr val="accent5"/>
              </a:solidFill>
              <a:ea typeface="+mj-ea"/>
              <a:cs typeface="+mj-cs"/>
            </a:endParaRPr>
          </a:p>
          <a:p>
            <a:r>
              <a:rPr lang="is-IS" b="1" dirty="0">
                <a:solidFill>
                  <a:srgbClr val="0070C0"/>
                </a:solidFill>
                <a:ea typeface="+mj-ea"/>
                <a:cs typeface="+mj-cs"/>
              </a:rPr>
              <a:t>Námsráðgjafar og umsjónarkennarar munu leiðbeina um valið</a:t>
            </a:r>
          </a:p>
          <a:p>
            <a:pPr marL="0" indent="0">
              <a:buNone/>
            </a:pPr>
            <a:endParaRPr lang="is-IS" b="1" dirty="0">
              <a:solidFill>
                <a:srgbClr val="FF0000"/>
              </a:solidFill>
              <a:ea typeface="+mj-ea"/>
              <a:cs typeface="+mj-cs"/>
            </a:endParaRPr>
          </a:p>
          <a:p>
            <a:r>
              <a:rPr lang="is-IS" sz="3200" b="1" dirty="0">
                <a:solidFill>
                  <a:srgbClr val="FF0000"/>
                </a:solidFill>
                <a:ea typeface="+mj-ea"/>
                <a:cs typeface="+mj-cs"/>
              </a:rPr>
              <a:t>Valið er mikilvægt þar sem það er umsókn um skólavist fyrir vorönnina </a:t>
            </a:r>
            <a:r>
              <a:rPr lang="is-IS" b="1" dirty="0">
                <a:solidFill>
                  <a:schemeClr val="accent5"/>
                </a:solidFill>
                <a:ea typeface="+mj-ea"/>
                <a:cs typeface="+mj-cs"/>
                <a:sym typeface="Wingdings" panose="05000000000000000000" pitchFamily="2" charset="2"/>
              </a:rPr>
              <a:t></a:t>
            </a:r>
            <a:endParaRPr lang="is-IS" b="1" dirty="0">
              <a:solidFill>
                <a:schemeClr val="accent5"/>
              </a:solidFill>
              <a:ea typeface="+mj-ea"/>
              <a:cs typeface="+mj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4479C5B-D87C-396A-1BFF-124D325BF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s-IS" sz="4800" b="1" dirty="0">
                <a:solidFill>
                  <a:srgbClr val="0070C0"/>
                </a:solidFill>
                <a:latin typeface="+mn-lt"/>
              </a:rPr>
              <a:t>Allir </a:t>
            </a:r>
            <a:r>
              <a:rPr lang="is-IS" sz="4800" b="1" u="sng" dirty="0">
                <a:solidFill>
                  <a:srgbClr val="0070C0"/>
                </a:solidFill>
                <a:latin typeface="+mn-lt"/>
              </a:rPr>
              <a:t>nýnemar</a:t>
            </a:r>
            <a:r>
              <a:rPr lang="is-IS" sz="4800" b="1" dirty="0">
                <a:solidFill>
                  <a:srgbClr val="0070C0"/>
                </a:solidFill>
                <a:latin typeface="+mn-lt"/>
              </a:rPr>
              <a:t> velja í umsjón</a:t>
            </a:r>
          </a:p>
        </p:txBody>
      </p:sp>
    </p:spTree>
    <p:extLst>
      <p:ext uri="{BB962C8B-B14F-4D97-AF65-F5344CB8AC3E}">
        <p14:creationId xmlns:p14="http://schemas.microsoft.com/office/powerpoint/2010/main" val="698354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9C2170-9038-4D1F-AC34-34942DF1E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699" y="1444240"/>
            <a:ext cx="10515600" cy="4598500"/>
          </a:xfrm>
        </p:spPr>
        <p:txBody>
          <a:bodyPr>
            <a:normAutofit fontScale="40000" lnSpcReduction="20000"/>
          </a:bodyPr>
          <a:lstStyle/>
          <a:p>
            <a:pPr marL="457200" lvl="1" indent="0">
              <a:buNone/>
            </a:pPr>
            <a:r>
              <a:rPr lang="is-IS" sz="10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Eldri nemendur:</a:t>
            </a:r>
          </a:p>
          <a:p>
            <a:pPr marL="457200" lvl="1" indent="0">
              <a:buNone/>
            </a:pPr>
            <a:endParaRPr lang="is-IS" sz="95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is-IS" sz="9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Nemendur í </a:t>
            </a:r>
            <a:r>
              <a:rPr lang="is-IS" sz="9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verknámi/starfsnámi</a:t>
            </a:r>
            <a:r>
              <a:rPr lang="is-IS" sz="9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/>
            <a:r>
              <a:rPr lang="is-IS" sz="8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velja hjá/með </a:t>
            </a:r>
            <a:r>
              <a:rPr lang="is-IS" sz="8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Guðrúnu Jónu námsráðgjafa </a:t>
            </a:r>
            <a:r>
              <a:rPr lang="is-IS" sz="8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 mun hafa samband við nemendur</a:t>
            </a:r>
          </a:p>
          <a:p>
            <a:pPr marL="393192" lvl="1" indent="0">
              <a:buNone/>
            </a:pPr>
            <a:endParaRPr lang="is-IS" sz="80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is-IS" sz="9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Nemendur á </a:t>
            </a:r>
            <a:r>
              <a:rPr lang="is-IS" sz="9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listnáms- og tölvubrautum</a:t>
            </a:r>
          </a:p>
          <a:p>
            <a:pPr lvl="2"/>
            <a:r>
              <a:rPr lang="is-IS" sz="8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velja með </a:t>
            </a:r>
            <a:r>
              <a:rPr lang="is-IS" sz="8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Námsráðgjafa/áfangastjóra</a:t>
            </a:r>
            <a:r>
              <a:rPr lang="is-IS" sz="8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 munu koma í kennslustundir til þeirra eða þið getið farið til námsráðgjafa</a:t>
            </a:r>
          </a:p>
          <a:p>
            <a:pPr marL="0" lvl="1" indent="0" algn="ctr">
              <a:buClr>
                <a:schemeClr val="accent3"/>
              </a:buClr>
              <a:buSzPct val="95000"/>
              <a:buNone/>
            </a:pPr>
            <a:endParaRPr lang="is-IS" sz="9600" b="1" dirty="0">
              <a:solidFill>
                <a:srgbClr val="FF0000"/>
              </a:solidFill>
              <a:latin typeface="Constantia" pitchFamily="18" charset="0"/>
              <a:cs typeface="Arial" pitchFamily="34" charset="0"/>
            </a:endParaRPr>
          </a:p>
          <a:p>
            <a:endParaRPr lang="is-I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4374B7-914E-476F-9086-1466B1955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183"/>
            <a:ext cx="10031963" cy="1159099"/>
          </a:xfrm>
        </p:spPr>
        <p:txBody>
          <a:bodyPr/>
          <a:lstStyle/>
          <a:p>
            <a:pPr algn="ctr"/>
            <a:r>
              <a:rPr lang="is-IS" sz="4400" b="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Hvar á </a:t>
            </a:r>
            <a:r>
              <a:rPr lang="is-IS" sz="4400" b="1" u="sng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ég </a:t>
            </a:r>
            <a:r>
              <a:rPr lang="is-IS" sz="4400" b="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að velja?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4037262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D39DDE-B249-4F13-BBDF-B3D31B34A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0" indent="-274320">
              <a:lnSpc>
                <a:spcPct val="100000"/>
              </a:lnSpc>
              <a:spcBef>
                <a:spcPct val="20000"/>
              </a:spcBef>
              <a:buSzPct val="95000"/>
              <a:buFont typeface="Wingdings 2"/>
              <a:buChar char=""/>
            </a:pPr>
            <a:r>
              <a:rPr lang="is-IS" sz="3200" cap="non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Nemendur á stúdentsbrautum, </a:t>
            </a:r>
            <a:r>
              <a:rPr lang="is-IS" sz="3200" b="1" cap="non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aðrir en nýnemar</a:t>
            </a:r>
            <a:r>
              <a:rPr lang="is-IS" sz="3200" cap="non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s-IS" sz="3200" u="sng" cap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velja sjálfir í INNU 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SzPct val="95000"/>
              <a:buNone/>
            </a:pPr>
            <a:endParaRPr lang="is-IS" sz="2800" u="sng" cap="none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0" indent="-274320">
              <a:lnSpc>
                <a:spcPct val="100000"/>
              </a:lnSpc>
              <a:spcBef>
                <a:spcPct val="20000"/>
              </a:spcBef>
              <a:buSzPct val="95000"/>
              <a:buFont typeface="Wingdings 2"/>
              <a:buChar char=""/>
            </a:pPr>
            <a:r>
              <a:rPr lang="is-IS" sz="3200" cap="non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Leiðbeiningar um val má finna á heimasíðu FS undir </a:t>
            </a:r>
          </a:p>
          <a:p>
            <a:pPr marL="731520" lvl="1" indent="-27432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Pct val="95000"/>
              <a:buFont typeface="Wingdings 2"/>
              <a:buChar char=""/>
            </a:pPr>
            <a:r>
              <a:rPr lang="is-IS" sz="3200" b="1" cap="none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ÖNNIN,</a:t>
            </a:r>
            <a:r>
              <a:rPr lang="is-IS" sz="3200" cap="none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Áfangar í boði</a:t>
            </a:r>
          </a:p>
          <a:p>
            <a:pPr marL="457200" lvl="1" indent="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Pct val="95000"/>
              <a:buNone/>
            </a:pPr>
            <a:endParaRPr lang="is-IS" sz="2600" cap="none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1520" lvl="1" indent="-274320">
              <a:lnSpc>
                <a:spcPct val="100000"/>
              </a:lnSpc>
              <a:spcBef>
                <a:spcPct val="20000"/>
              </a:spcBef>
              <a:buSzPct val="95000"/>
              <a:buFont typeface="Wingdings 2"/>
              <a:buChar char=""/>
            </a:pPr>
            <a:r>
              <a:rPr lang="is-IS" cap="non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Muna að skoða námsáætlunina </a:t>
            </a:r>
            <a:r>
              <a:rPr lang="is-IS" sz="2000" cap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s-IS" sz="2000" b="1" cap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Exel skjalið) </a:t>
            </a:r>
            <a:r>
              <a:rPr lang="is-IS" cap="non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 er hjá ykkur í </a:t>
            </a:r>
            <a:r>
              <a:rPr lang="is-IS" b="1" cap="non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Viðhengi</a:t>
            </a:r>
            <a:r>
              <a:rPr lang="is-IS" cap="non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í INNU </a:t>
            </a:r>
            <a:r>
              <a:rPr lang="is-IS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ÁÐUR</a:t>
            </a:r>
            <a:r>
              <a:rPr lang="is-IS" sz="2800" cap="non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s-IS" cap="non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þið byrjið að velja</a:t>
            </a:r>
            <a:endParaRPr lang="is-IS" b="1" cap="non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s-I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23B3F61-2D76-45B0-BF98-F9AA1377C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031963" cy="1052614"/>
          </a:xfrm>
        </p:spPr>
        <p:txBody>
          <a:bodyPr/>
          <a:lstStyle/>
          <a:p>
            <a:pPr algn="ctr"/>
            <a:r>
              <a:rPr lang="is-IS" sz="4400" b="1" cap="none" dirty="0">
                <a:solidFill>
                  <a:srgbClr val="0F6F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Stúdentsbrautir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402456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124627-E60B-4B1F-BA1D-0DE564612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180272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0000"/>
              </a:lnSpc>
              <a:spcBef>
                <a:spcPct val="20000"/>
              </a:spcBef>
              <a:buSzPct val="95000"/>
              <a:buNone/>
            </a:pPr>
            <a:endParaRPr lang="is-IS" sz="3200" cap="none" dirty="0">
              <a:solidFill>
                <a:srgbClr val="0F6FC6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spcBef>
                <a:spcPct val="20000"/>
              </a:spcBef>
              <a:buSzPct val="95000"/>
            </a:pPr>
            <a:r>
              <a:rPr lang="is-I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 þú átt ólokið að </a:t>
            </a:r>
            <a:r>
              <a:rPr lang="is-IS" sz="3200" b="1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hámarki</a:t>
            </a:r>
            <a:r>
              <a:rPr lang="is-IS" sz="32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8-9 </a:t>
            </a:r>
            <a:r>
              <a:rPr lang="is-I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áföngum gætir þú verið í hópnum sem ætti að stefna að útskrift á næstu önn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SzPct val="95000"/>
              <a:buNone/>
            </a:pPr>
            <a:endParaRPr lang="is-IS" sz="3200" cap="none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SzPct val="95000"/>
            </a:pPr>
            <a:r>
              <a:rPr lang="is-IS" sz="3200" dirty="0">
                <a:solidFill>
                  <a:srgbClr val="0F6FC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Nemendur af </a:t>
            </a:r>
            <a:r>
              <a:rPr lang="is-I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öllum</a:t>
            </a:r>
            <a:r>
              <a:rPr lang="is-IS" sz="3200" dirty="0">
                <a:solidFill>
                  <a:srgbClr val="0F6FC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brautum sem stefna á útskrift úr FS í </a:t>
            </a:r>
            <a:r>
              <a:rPr lang="is-IS" sz="3200" b="1" i="1" dirty="0">
                <a:solidFill>
                  <a:srgbClr val="0F6FC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maí</a:t>
            </a:r>
            <a:r>
              <a:rPr lang="is-IS" sz="3200" dirty="0">
                <a:solidFill>
                  <a:srgbClr val="0F6FC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panta tíma og velja hjá Elínu áfangastjóra</a:t>
            </a:r>
          </a:p>
          <a:p>
            <a:pPr lvl="0">
              <a:lnSpc>
                <a:spcPct val="100000"/>
              </a:lnSpc>
              <a:spcBef>
                <a:spcPct val="20000"/>
              </a:spcBef>
              <a:buSzPct val="95000"/>
            </a:pPr>
            <a:endParaRPr lang="is-IS" sz="3200" cap="none" dirty="0">
              <a:solidFill>
                <a:srgbClr val="0F6FC6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ct val="20000"/>
              </a:spcBef>
              <a:buSzPct val="95000"/>
            </a:pPr>
            <a:r>
              <a:rPr lang="is-IS" sz="3200" b="1" cap="non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Tímapöntun á heimasíðu skólans</a:t>
            </a:r>
            <a:endParaRPr lang="is-IS" sz="32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BF826E-5283-486A-B24E-94E99E8C9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sz="4400" b="1" cap="none" dirty="0">
                <a:solidFill>
                  <a:srgbClr val="0F6F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Stefnir þú á útskrift í maí?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871158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357410-18A8-45FF-98F6-4AB9DE374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0" indent="-274320">
              <a:lnSpc>
                <a:spcPct val="100000"/>
              </a:lnSpc>
              <a:spcBef>
                <a:spcPct val="20000"/>
              </a:spcBef>
              <a:buSzPct val="95000"/>
              <a:buFont typeface="Wingdings 2"/>
              <a:buChar char=""/>
            </a:pPr>
            <a:r>
              <a:rPr lang="is-IS" sz="3200" dirty="0">
                <a:solidFill>
                  <a:srgbClr val="0F6FC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 spurningar vakna þá er upplagt að fá upplýsingar og aðstoð hjá námsráðgjöfum skólans</a:t>
            </a:r>
            <a:endParaRPr lang="is-I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FF0000"/>
              </a:buClr>
              <a:buSzPct val="95000"/>
              <a:buFont typeface="Wingdings 2" panose="05020102010507070707" pitchFamily="18" charset="2"/>
              <a:buChar char=""/>
            </a:pPr>
            <a:r>
              <a:rPr lang="is-I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Hægt er að panta tíma á: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  <a:buSzPct val="95000"/>
            </a:pPr>
            <a:r>
              <a:rPr lang="is-I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Skrifstofunni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  <a:buSzPct val="95000"/>
            </a:pPr>
            <a:r>
              <a:rPr lang="is-I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Heimasíðunni 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  <a:buSzPct val="95000"/>
            </a:pPr>
            <a:r>
              <a:rPr lang="is-I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eða kíkja við </a:t>
            </a:r>
          </a:p>
          <a:p>
            <a:pPr lvl="0">
              <a:lnSpc>
                <a:spcPct val="100000"/>
              </a:lnSpc>
              <a:spcBef>
                <a:spcPct val="20000"/>
              </a:spcBef>
              <a:buSzPct val="95000"/>
            </a:pPr>
            <a:endParaRPr lang="is-IS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-457200">
              <a:lnSpc>
                <a:spcPct val="100000"/>
              </a:lnSpc>
              <a:spcBef>
                <a:spcPct val="20000"/>
              </a:spcBef>
              <a:buClr>
                <a:srgbClr val="7030A0"/>
              </a:buClr>
              <a:buSzPct val="95000"/>
            </a:pPr>
            <a:r>
              <a:rPr lang="is-I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Munum... Valið er umsókn um skólavist!</a:t>
            </a:r>
          </a:p>
          <a:p>
            <a:endParaRPr lang="is-I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410350-D2B8-48DF-A36D-8D6F69E5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sz="4400" b="1" dirty="0">
                <a:solidFill>
                  <a:srgbClr val="0F6F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Námsráðgjöf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687193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S">
      <a:dk1>
        <a:srgbClr val="090506"/>
      </a:dk1>
      <a:lt1>
        <a:sysClr val="window" lastClr="FFFFFF"/>
      </a:lt1>
      <a:dk2>
        <a:srgbClr val="44546A"/>
      </a:dk2>
      <a:lt2>
        <a:srgbClr val="E7E6E6"/>
      </a:lt2>
      <a:accent1>
        <a:srgbClr val="71292A"/>
      </a:accent1>
      <a:accent2>
        <a:srgbClr val="F7D100"/>
      </a:accent2>
      <a:accent3>
        <a:srgbClr val="194989"/>
      </a:accent3>
      <a:accent4>
        <a:srgbClr val="E46B32"/>
      </a:accent4>
      <a:accent5>
        <a:srgbClr val="4B775E"/>
      </a:accent5>
      <a:accent6>
        <a:srgbClr val="DA2E2E"/>
      </a:accent6>
      <a:hlink>
        <a:srgbClr val="194989"/>
      </a:hlink>
      <a:folHlink>
        <a:srgbClr val="19498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l að hefjast fyrir vor´22" id="{89AC4805-950B-49BC-9F2C-F600A180AACD}" vid="{EBFD1843-2FD6-41DD-9264-5B13921C5A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Val að hefjast fyrir vor´22</Template>
  <TotalTime>104</TotalTime>
  <Words>258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Constantia</vt:lpstr>
      <vt:lpstr>Wingdings</vt:lpstr>
      <vt:lpstr>Wingdings 2</vt:lpstr>
      <vt:lpstr>Office Theme</vt:lpstr>
      <vt:lpstr>Val fyrir vorönn 2025</vt:lpstr>
      <vt:lpstr>Allir nýnemar velja í umsjón</vt:lpstr>
      <vt:lpstr>Hvar á ég að velja?</vt:lpstr>
      <vt:lpstr>Stúdentsbrautir</vt:lpstr>
      <vt:lpstr>Stefnir þú á útskrift í maí?</vt:lpstr>
      <vt:lpstr>Námsráðgjöf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Valið að hefjast !</dc:title>
  <dc:creator>Elín Rut Ólafsdóttir - FS</dc:creator>
  <cp:lastModifiedBy>Guðmundur Grétar Karlsson - FS</cp:lastModifiedBy>
  <cp:revision>7</cp:revision>
  <dcterms:created xsi:type="dcterms:W3CDTF">2022-02-10T13:47:10Z</dcterms:created>
  <dcterms:modified xsi:type="dcterms:W3CDTF">2024-09-27T10:06:56Z</dcterms:modified>
</cp:coreProperties>
</file>